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13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2AB43-D9B0-4CC4-8AD5-36B0B2A72F4C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7E943F26-A95B-4CB5-A3DA-5801FC15ABEB}">
      <dgm:prSet phldrT="[Tekst]" custT="1"/>
      <dgm:spPr/>
      <dgm:t>
        <a:bodyPr/>
        <a:lstStyle/>
        <a:p>
          <a:r>
            <a:rPr lang="hr-HR" sz="1800" dirty="0"/>
            <a:t>Industrijalizacija</a:t>
          </a:r>
        </a:p>
      </dgm:t>
    </dgm:pt>
    <dgm:pt modelId="{C3804D10-2BF6-4AD3-8DFB-D10DC7221102}" type="parTrans" cxnId="{8F59C073-CE5A-465C-B0D9-8C2E02578077}">
      <dgm:prSet/>
      <dgm:spPr/>
      <dgm:t>
        <a:bodyPr/>
        <a:lstStyle/>
        <a:p>
          <a:endParaRPr lang="hr-HR"/>
        </a:p>
      </dgm:t>
    </dgm:pt>
    <dgm:pt modelId="{78BF4BE8-5B1C-41B2-87D1-03C6D9C25B68}" type="sibTrans" cxnId="{8F59C073-CE5A-465C-B0D9-8C2E02578077}">
      <dgm:prSet/>
      <dgm:spPr/>
      <dgm:t>
        <a:bodyPr/>
        <a:lstStyle/>
        <a:p>
          <a:endParaRPr lang="hr-HR"/>
        </a:p>
      </dgm:t>
    </dgm:pt>
    <dgm:pt modelId="{143BB099-807C-4A2E-AA61-6F6F60CC279D}">
      <dgm:prSet phldrT="[Tekst]" custT="1"/>
      <dgm:spPr/>
      <dgm:t>
        <a:bodyPr/>
        <a:lstStyle/>
        <a:p>
          <a:r>
            <a:rPr lang="hr-HR" sz="1800" dirty="0"/>
            <a:t>Urbanizacija</a:t>
          </a:r>
        </a:p>
      </dgm:t>
    </dgm:pt>
    <dgm:pt modelId="{5C50522C-010B-4269-99C9-1F05C6DB5CA2}" type="parTrans" cxnId="{67E0912E-087D-4B87-8A5B-40678300431D}">
      <dgm:prSet/>
      <dgm:spPr/>
      <dgm:t>
        <a:bodyPr/>
        <a:lstStyle/>
        <a:p>
          <a:endParaRPr lang="hr-HR"/>
        </a:p>
      </dgm:t>
    </dgm:pt>
    <dgm:pt modelId="{BA355277-5158-4888-A03C-D5C59D9CA65F}" type="sibTrans" cxnId="{67E0912E-087D-4B87-8A5B-40678300431D}">
      <dgm:prSet/>
      <dgm:spPr/>
      <dgm:t>
        <a:bodyPr/>
        <a:lstStyle/>
        <a:p>
          <a:endParaRPr lang="hr-HR"/>
        </a:p>
      </dgm:t>
    </dgm:pt>
    <dgm:pt modelId="{ECDF4EA9-0C9A-4F19-851E-8F01C0C6BFD3}">
      <dgm:prSet phldrT="[Tekst]" custT="1"/>
      <dgm:spPr/>
      <dgm:t>
        <a:bodyPr/>
        <a:lstStyle/>
        <a:p>
          <a:r>
            <a:rPr lang="hr-HR" sz="1800" dirty="0"/>
            <a:t>Aglomeracija</a:t>
          </a:r>
        </a:p>
      </dgm:t>
    </dgm:pt>
    <dgm:pt modelId="{C2BCA360-F22F-4107-8CA4-99E02585F7DC}" type="parTrans" cxnId="{70DC4DDD-9BD7-4220-B800-94280B2A238E}">
      <dgm:prSet/>
      <dgm:spPr/>
      <dgm:t>
        <a:bodyPr/>
        <a:lstStyle/>
        <a:p>
          <a:endParaRPr lang="hr-HR"/>
        </a:p>
      </dgm:t>
    </dgm:pt>
    <dgm:pt modelId="{5F73ACE6-8065-45B7-80CB-739FE18246C6}" type="sibTrans" cxnId="{70DC4DDD-9BD7-4220-B800-94280B2A238E}">
      <dgm:prSet/>
      <dgm:spPr/>
      <dgm:t>
        <a:bodyPr/>
        <a:lstStyle/>
        <a:p>
          <a:endParaRPr lang="hr-HR"/>
        </a:p>
      </dgm:t>
    </dgm:pt>
    <dgm:pt modelId="{559106EC-F5C1-4726-A177-6947997E33B6}">
      <dgm:prSet phldrT="[Tekst]" custT="1"/>
      <dgm:spPr/>
      <dgm:t>
        <a:bodyPr/>
        <a:lstStyle/>
        <a:p>
          <a:pPr algn="ctr"/>
          <a:r>
            <a:rPr lang="hr-HR" sz="1800" dirty="0"/>
            <a:t>Satelitski gradovi</a:t>
          </a:r>
        </a:p>
      </dgm:t>
    </dgm:pt>
    <dgm:pt modelId="{497C7669-9D00-40BD-90DF-77B0A11DB8D6}" type="parTrans" cxnId="{5F7B7D4C-5144-4953-8F09-A867C080530D}">
      <dgm:prSet/>
      <dgm:spPr/>
      <dgm:t>
        <a:bodyPr/>
        <a:lstStyle/>
        <a:p>
          <a:endParaRPr lang="hr-HR"/>
        </a:p>
      </dgm:t>
    </dgm:pt>
    <dgm:pt modelId="{FA14901E-B0E3-4B33-8AF4-A0040948FC0A}" type="sibTrans" cxnId="{5F7B7D4C-5144-4953-8F09-A867C080530D}">
      <dgm:prSet/>
      <dgm:spPr/>
      <dgm:t>
        <a:bodyPr/>
        <a:lstStyle/>
        <a:p>
          <a:endParaRPr lang="hr-HR"/>
        </a:p>
      </dgm:t>
    </dgm:pt>
    <dgm:pt modelId="{8FFA7A4D-32D6-4A89-A2FB-96D83E661507}" type="pres">
      <dgm:prSet presAssocID="{0BA2AB43-D9B0-4CC4-8AD5-36B0B2A72F4C}" presName="Name0" presStyleCnt="0">
        <dgm:presLayoutVars>
          <dgm:chMax val="7"/>
          <dgm:chPref val="7"/>
          <dgm:dir/>
        </dgm:presLayoutVars>
      </dgm:prSet>
      <dgm:spPr/>
    </dgm:pt>
    <dgm:pt modelId="{D630CEC3-BC6E-4D4C-AC59-EB52E3402EC7}" type="pres">
      <dgm:prSet presAssocID="{0BA2AB43-D9B0-4CC4-8AD5-36B0B2A72F4C}" presName="dot1" presStyleLbl="alignNode1" presStyleIdx="0" presStyleCnt="13"/>
      <dgm:spPr/>
    </dgm:pt>
    <dgm:pt modelId="{38A5DD52-362A-4BD2-8BED-7985A6BF23FA}" type="pres">
      <dgm:prSet presAssocID="{0BA2AB43-D9B0-4CC4-8AD5-36B0B2A72F4C}" presName="dot2" presStyleLbl="alignNode1" presStyleIdx="1" presStyleCnt="13"/>
      <dgm:spPr/>
    </dgm:pt>
    <dgm:pt modelId="{56F8476B-CABD-4F24-A5A5-A9017D3EFF28}" type="pres">
      <dgm:prSet presAssocID="{0BA2AB43-D9B0-4CC4-8AD5-36B0B2A72F4C}" presName="dot3" presStyleLbl="alignNode1" presStyleIdx="2" presStyleCnt="13"/>
      <dgm:spPr/>
    </dgm:pt>
    <dgm:pt modelId="{3AAF4787-2A37-40E5-AB43-8A800355338F}" type="pres">
      <dgm:prSet presAssocID="{0BA2AB43-D9B0-4CC4-8AD5-36B0B2A72F4C}" presName="dot4" presStyleLbl="alignNode1" presStyleIdx="3" presStyleCnt="13"/>
      <dgm:spPr/>
    </dgm:pt>
    <dgm:pt modelId="{53EC383D-62A3-4B6C-BADC-2D50E21A8D9E}" type="pres">
      <dgm:prSet presAssocID="{0BA2AB43-D9B0-4CC4-8AD5-36B0B2A72F4C}" presName="dot5" presStyleLbl="alignNode1" presStyleIdx="4" presStyleCnt="13"/>
      <dgm:spPr/>
    </dgm:pt>
    <dgm:pt modelId="{FF82C455-ED62-46AF-AACF-2C090E1756E0}" type="pres">
      <dgm:prSet presAssocID="{0BA2AB43-D9B0-4CC4-8AD5-36B0B2A72F4C}" presName="dot6" presStyleLbl="alignNode1" presStyleIdx="5" presStyleCnt="13"/>
      <dgm:spPr/>
    </dgm:pt>
    <dgm:pt modelId="{31FDA0AF-F28F-4024-8910-F40E242C774B}" type="pres">
      <dgm:prSet presAssocID="{0BA2AB43-D9B0-4CC4-8AD5-36B0B2A72F4C}" presName="dotArrow1" presStyleLbl="alignNode1" presStyleIdx="6" presStyleCnt="13"/>
      <dgm:spPr/>
    </dgm:pt>
    <dgm:pt modelId="{9CE8B079-589C-4869-BAAA-1C64FC5D6FB0}" type="pres">
      <dgm:prSet presAssocID="{0BA2AB43-D9B0-4CC4-8AD5-36B0B2A72F4C}" presName="dotArrow2" presStyleLbl="alignNode1" presStyleIdx="7" presStyleCnt="13"/>
      <dgm:spPr/>
    </dgm:pt>
    <dgm:pt modelId="{B1FA1BD5-7FD7-456A-9C44-FC9BA13B7D94}" type="pres">
      <dgm:prSet presAssocID="{0BA2AB43-D9B0-4CC4-8AD5-36B0B2A72F4C}" presName="dotArrow3" presStyleLbl="alignNode1" presStyleIdx="8" presStyleCnt="13"/>
      <dgm:spPr/>
    </dgm:pt>
    <dgm:pt modelId="{F47E2E6C-280C-4966-A4FA-94B179F17B6B}" type="pres">
      <dgm:prSet presAssocID="{0BA2AB43-D9B0-4CC4-8AD5-36B0B2A72F4C}" presName="dotArrow4" presStyleLbl="alignNode1" presStyleIdx="9" presStyleCnt="13"/>
      <dgm:spPr/>
    </dgm:pt>
    <dgm:pt modelId="{56E07852-AB71-4943-B780-4C3F7645D141}" type="pres">
      <dgm:prSet presAssocID="{0BA2AB43-D9B0-4CC4-8AD5-36B0B2A72F4C}" presName="dotArrow5" presStyleLbl="alignNode1" presStyleIdx="10" presStyleCnt="13"/>
      <dgm:spPr/>
    </dgm:pt>
    <dgm:pt modelId="{3801E56B-69D1-43A4-B4C5-A11D445F05A3}" type="pres">
      <dgm:prSet presAssocID="{0BA2AB43-D9B0-4CC4-8AD5-36B0B2A72F4C}" presName="dotArrow6" presStyleLbl="alignNode1" presStyleIdx="11" presStyleCnt="13"/>
      <dgm:spPr/>
    </dgm:pt>
    <dgm:pt modelId="{91EA85B7-7140-464C-A326-C28A4040D225}" type="pres">
      <dgm:prSet presAssocID="{0BA2AB43-D9B0-4CC4-8AD5-36B0B2A72F4C}" presName="dotArrow7" presStyleLbl="alignNode1" presStyleIdx="12" presStyleCnt="13"/>
      <dgm:spPr/>
    </dgm:pt>
    <dgm:pt modelId="{7EA6D7CE-38A0-4436-8297-54D1B6B3F2FB}" type="pres">
      <dgm:prSet presAssocID="{7E943F26-A95B-4CB5-A3DA-5801FC15ABEB}" presName="parTx1" presStyleLbl="node1" presStyleIdx="0" presStyleCnt="4"/>
      <dgm:spPr/>
    </dgm:pt>
    <dgm:pt modelId="{1CC4DA22-5CF1-4B10-B406-A7761ED9367A}" type="pres">
      <dgm:prSet presAssocID="{78BF4BE8-5B1C-41B2-87D1-03C6D9C25B68}" presName="picture1" presStyleCnt="0"/>
      <dgm:spPr/>
    </dgm:pt>
    <dgm:pt modelId="{DBBB6595-B2AE-4A68-8CC7-ECEF00A0DB9C}" type="pres">
      <dgm:prSet presAssocID="{78BF4BE8-5B1C-41B2-87D1-03C6D9C25B68}" presName="imageRepeatNode" presStyleLbl="fgImgPlace1" presStyleIdx="0" presStyleCnt="4" custLinFactNeighborY="3848"/>
      <dgm:spPr/>
    </dgm:pt>
    <dgm:pt modelId="{DAAF13E0-864D-4F59-805B-B7DAF852BFB0}" type="pres">
      <dgm:prSet presAssocID="{143BB099-807C-4A2E-AA61-6F6F60CC279D}" presName="parTx2" presStyleLbl="node1" presStyleIdx="1" presStyleCnt="4"/>
      <dgm:spPr/>
    </dgm:pt>
    <dgm:pt modelId="{917C9C4A-D04A-4DA7-BFDD-7F0CE5EB12E7}" type="pres">
      <dgm:prSet presAssocID="{BA355277-5158-4888-A03C-D5C59D9CA65F}" presName="picture2" presStyleCnt="0"/>
      <dgm:spPr/>
    </dgm:pt>
    <dgm:pt modelId="{E00F69E3-CD47-4D68-87CD-FFFA3E4D131B}" type="pres">
      <dgm:prSet presAssocID="{BA355277-5158-4888-A03C-D5C59D9CA65F}" presName="imageRepeatNode" presStyleLbl="fgImgPlace1" presStyleIdx="1" presStyleCnt="4"/>
      <dgm:spPr/>
    </dgm:pt>
    <dgm:pt modelId="{FCF1EF91-3DEF-47DB-9501-91621AA47B74}" type="pres">
      <dgm:prSet presAssocID="{ECDF4EA9-0C9A-4F19-851E-8F01C0C6BFD3}" presName="parTx3" presStyleLbl="node1" presStyleIdx="2" presStyleCnt="4"/>
      <dgm:spPr/>
    </dgm:pt>
    <dgm:pt modelId="{AB581301-515E-42C3-A34E-F38150E03ECC}" type="pres">
      <dgm:prSet presAssocID="{5F73ACE6-8065-45B7-80CB-739FE18246C6}" presName="picture3" presStyleCnt="0"/>
      <dgm:spPr/>
    </dgm:pt>
    <dgm:pt modelId="{B5B0A000-34D7-449A-936D-7C1EFFDDA76B}" type="pres">
      <dgm:prSet presAssocID="{5F73ACE6-8065-45B7-80CB-739FE18246C6}" presName="imageRepeatNode" presStyleLbl="fgImgPlace1" presStyleIdx="2" presStyleCnt="4"/>
      <dgm:spPr/>
    </dgm:pt>
    <dgm:pt modelId="{44BBFFFD-7BA2-428C-AAF2-B0F0663AB3E6}" type="pres">
      <dgm:prSet presAssocID="{559106EC-F5C1-4726-A177-6947997E33B6}" presName="parTx4" presStyleLbl="node1" presStyleIdx="3" presStyleCnt="4"/>
      <dgm:spPr/>
    </dgm:pt>
    <dgm:pt modelId="{72DF95F6-6736-47D4-93F0-038CBFE34724}" type="pres">
      <dgm:prSet presAssocID="{FA14901E-B0E3-4B33-8AF4-A0040948FC0A}" presName="picture4" presStyleCnt="0"/>
      <dgm:spPr/>
    </dgm:pt>
    <dgm:pt modelId="{ACB212C3-B879-4351-9978-926456FCBE62}" type="pres">
      <dgm:prSet presAssocID="{FA14901E-B0E3-4B33-8AF4-A0040948FC0A}" presName="imageRepeatNode" presStyleLbl="fgImgPlace1" presStyleIdx="3" presStyleCnt="4"/>
      <dgm:spPr/>
    </dgm:pt>
  </dgm:ptLst>
  <dgm:cxnLst>
    <dgm:cxn modelId="{2A35BB04-DF8D-4D6E-8844-C59671FDEC70}" type="presOf" srcId="{BA355277-5158-4888-A03C-D5C59D9CA65F}" destId="{E00F69E3-CD47-4D68-87CD-FFFA3E4D131B}" srcOrd="0" destOrd="0" presId="urn:microsoft.com/office/officeart/2008/layout/AscendingPictureAccentProcess"/>
    <dgm:cxn modelId="{F39E941D-2111-456F-AE66-46EBB2589524}" type="presOf" srcId="{5F73ACE6-8065-45B7-80CB-739FE18246C6}" destId="{B5B0A000-34D7-449A-936D-7C1EFFDDA76B}" srcOrd="0" destOrd="0" presId="urn:microsoft.com/office/officeart/2008/layout/AscendingPictureAccentProcess"/>
    <dgm:cxn modelId="{67E0912E-087D-4B87-8A5B-40678300431D}" srcId="{0BA2AB43-D9B0-4CC4-8AD5-36B0B2A72F4C}" destId="{143BB099-807C-4A2E-AA61-6F6F60CC279D}" srcOrd="1" destOrd="0" parTransId="{5C50522C-010B-4269-99C9-1F05C6DB5CA2}" sibTransId="{BA355277-5158-4888-A03C-D5C59D9CA65F}"/>
    <dgm:cxn modelId="{6CB9935D-0A1C-4CCE-A66E-FAA43CDC4B83}" type="presOf" srcId="{ECDF4EA9-0C9A-4F19-851E-8F01C0C6BFD3}" destId="{FCF1EF91-3DEF-47DB-9501-91621AA47B74}" srcOrd="0" destOrd="0" presId="urn:microsoft.com/office/officeart/2008/layout/AscendingPictureAccentProcess"/>
    <dgm:cxn modelId="{AFB7D164-1D67-436C-A437-39A740882563}" type="presOf" srcId="{FA14901E-B0E3-4B33-8AF4-A0040948FC0A}" destId="{ACB212C3-B879-4351-9978-926456FCBE62}" srcOrd="0" destOrd="0" presId="urn:microsoft.com/office/officeart/2008/layout/AscendingPictureAccentProcess"/>
    <dgm:cxn modelId="{5F7B7D4C-5144-4953-8F09-A867C080530D}" srcId="{0BA2AB43-D9B0-4CC4-8AD5-36B0B2A72F4C}" destId="{559106EC-F5C1-4726-A177-6947997E33B6}" srcOrd="3" destOrd="0" parTransId="{497C7669-9D00-40BD-90DF-77B0A11DB8D6}" sibTransId="{FA14901E-B0E3-4B33-8AF4-A0040948FC0A}"/>
    <dgm:cxn modelId="{8F59C073-CE5A-465C-B0D9-8C2E02578077}" srcId="{0BA2AB43-D9B0-4CC4-8AD5-36B0B2A72F4C}" destId="{7E943F26-A95B-4CB5-A3DA-5801FC15ABEB}" srcOrd="0" destOrd="0" parTransId="{C3804D10-2BF6-4AD3-8DFB-D10DC7221102}" sibTransId="{78BF4BE8-5B1C-41B2-87D1-03C6D9C25B68}"/>
    <dgm:cxn modelId="{2E4C22A2-3822-4CF4-A975-218ABB7CE73B}" type="presOf" srcId="{0BA2AB43-D9B0-4CC4-8AD5-36B0B2A72F4C}" destId="{8FFA7A4D-32D6-4A89-A2FB-96D83E661507}" srcOrd="0" destOrd="0" presId="urn:microsoft.com/office/officeart/2008/layout/AscendingPictureAccentProcess"/>
    <dgm:cxn modelId="{2AEA85A3-3753-4931-B578-C8705DB19781}" type="presOf" srcId="{143BB099-807C-4A2E-AA61-6F6F60CC279D}" destId="{DAAF13E0-864D-4F59-805B-B7DAF852BFB0}" srcOrd="0" destOrd="0" presId="urn:microsoft.com/office/officeart/2008/layout/AscendingPictureAccentProcess"/>
    <dgm:cxn modelId="{D1E3F2D3-4330-484A-9C82-907BA098E797}" type="presOf" srcId="{559106EC-F5C1-4726-A177-6947997E33B6}" destId="{44BBFFFD-7BA2-428C-AAF2-B0F0663AB3E6}" srcOrd="0" destOrd="0" presId="urn:microsoft.com/office/officeart/2008/layout/AscendingPictureAccentProcess"/>
    <dgm:cxn modelId="{70DC4DDD-9BD7-4220-B800-94280B2A238E}" srcId="{0BA2AB43-D9B0-4CC4-8AD5-36B0B2A72F4C}" destId="{ECDF4EA9-0C9A-4F19-851E-8F01C0C6BFD3}" srcOrd="2" destOrd="0" parTransId="{C2BCA360-F22F-4107-8CA4-99E02585F7DC}" sibTransId="{5F73ACE6-8065-45B7-80CB-739FE18246C6}"/>
    <dgm:cxn modelId="{0D2106E9-6B00-4866-AAC0-77B949957F44}" type="presOf" srcId="{78BF4BE8-5B1C-41B2-87D1-03C6D9C25B68}" destId="{DBBB6595-B2AE-4A68-8CC7-ECEF00A0DB9C}" srcOrd="0" destOrd="0" presId="urn:microsoft.com/office/officeart/2008/layout/AscendingPictureAccentProcess"/>
    <dgm:cxn modelId="{75DEF8F5-D6DE-4339-A26B-181EB44AA115}" type="presOf" srcId="{7E943F26-A95B-4CB5-A3DA-5801FC15ABEB}" destId="{7EA6D7CE-38A0-4436-8297-54D1B6B3F2FB}" srcOrd="0" destOrd="0" presId="urn:microsoft.com/office/officeart/2008/layout/AscendingPictureAccentProcess"/>
    <dgm:cxn modelId="{3B57BEEF-AFEC-4FF7-9966-D671A70DB3BE}" type="presParOf" srcId="{8FFA7A4D-32D6-4A89-A2FB-96D83E661507}" destId="{D630CEC3-BC6E-4D4C-AC59-EB52E3402EC7}" srcOrd="0" destOrd="0" presId="urn:microsoft.com/office/officeart/2008/layout/AscendingPictureAccentProcess"/>
    <dgm:cxn modelId="{43061C23-D6D8-46F8-8AB2-70D718BE1A20}" type="presParOf" srcId="{8FFA7A4D-32D6-4A89-A2FB-96D83E661507}" destId="{38A5DD52-362A-4BD2-8BED-7985A6BF23FA}" srcOrd="1" destOrd="0" presId="urn:microsoft.com/office/officeart/2008/layout/AscendingPictureAccentProcess"/>
    <dgm:cxn modelId="{0FD9D930-26E9-4AB1-A077-6335C60DDD2A}" type="presParOf" srcId="{8FFA7A4D-32D6-4A89-A2FB-96D83E661507}" destId="{56F8476B-CABD-4F24-A5A5-A9017D3EFF28}" srcOrd="2" destOrd="0" presId="urn:microsoft.com/office/officeart/2008/layout/AscendingPictureAccentProcess"/>
    <dgm:cxn modelId="{7F2103CE-C7DD-446E-94DF-7C9D8EEAA655}" type="presParOf" srcId="{8FFA7A4D-32D6-4A89-A2FB-96D83E661507}" destId="{3AAF4787-2A37-40E5-AB43-8A800355338F}" srcOrd="3" destOrd="0" presId="urn:microsoft.com/office/officeart/2008/layout/AscendingPictureAccentProcess"/>
    <dgm:cxn modelId="{346E32D1-4E1F-4C74-B195-A97AFAC80588}" type="presParOf" srcId="{8FFA7A4D-32D6-4A89-A2FB-96D83E661507}" destId="{53EC383D-62A3-4B6C-BADC-2D50E21A8D9E}" srcOrd="4" destOrd="0" presId="urn:microsoft.com/office/officeart/2008/layout/AscendingPictureAccentProcess"/>
    <dgm:cxn modelId="{E7E14480-98E4-4B7A-8EFA-8502FBF5A4C3}" type="presParOf" srcId="{8FFA7A4D-32D6-4A89-A2FB-96D83E661507}" destId="{FF82C455-ED62-46AF-AACF-2C090E1756E0}" srcOrd="5" destOrd="0" presId="urn:microsoft.com/office/officeart/2008/layout/AscendingPictureAccentProcess"/>
    <dgm:cxn modelId="{E8BE1CE8-09ED-4B1E-91BD-991E5F4A3679}" type="presParOf" srcId="{8FFA7A4D-32D6-4A89-A2FB-96D83E661507}" destId="{31FDA0AF-F28F-4024-8910-F40E242C774B}" srcOrd="6" destOrd="0" presId="urn:microsoft.com/office/officeart/2008/layout/AscendingPictureAccentProcess"/>
    <dgm:cxn modelId="{10B1D590-D92F-478E-8331-AE216B774D24}" type="presParOf" srcId="{8FFA7A4D-32D6-4A89-A2FB-96D83E661507}" destId="{9CE8B079-589C-4869-BAAA-1C64FC5D6FB0}" srcOrd="7" destOrd="0" presId="urn:microsoft.com/office/officeart/2008/layout/AscendingPictureAccentProcess"/>
    <dgm:cxn modelId="{EF45ACAA-26E9-4F82-B9DF-D337FE4341AF}" type="presParOf" srcId="{8FFA7A4D-32D6-4A89-A2FB-96D83E661507}" destId="{B1FA1BD5-7FD7-456A-9C44-FC9BA13B7D94}" srcOrd="8" destOrd="0" presId="urn:microsoft.com/office/officeart/2008/layout/AscendingPictureAccentProcess"/>
    <dgm:cxn modelId="{0702D9D9-365B-472F-8BAF-4F3BCBFEA3A3}" type="presParOf" srcId="{8FFA7A4D-32D6-4A89-A2FB-96D83E661507}" destId="{F47E2E6C-280C-4966-A4FA-94B179F17B6B}" srcOrd="9" destOrd="0" presId="urn:microsoft.com/office/officeart/2008/layout/AscendingPictureAccentProcess"/>
    <dgm:cxn modelId="{F8A8A023-A32F-47AC-8D1D-D02EB4787352}" type="presParOf" srcId="{8FFA7A4D-32D6-4A89-A2FB-96D83E661507}" destId="{56E07852-AB71-4943-B780-4C3F7645D141}" srcOrd="10" destOrd="0" presId="urn:microsoft.com/office/officeart/2008/layout/AscendingPictureAccentProcess"/>
    <dgm:cxn modelId="{CC23B696-3A9C-4479-ABFC-27639690D654}" type="presParOf" srcId="{8FFA7A4D-32D6-4A89-A2FB-96D83E661507}" destId="{3801E56B-69D1-43A4-B4C5-A11D445F05A3}" srcOrd="11" destOrd="0" presId="urn:microsoft.com/office/officeart/2008/layout/AscendingPictureAccentProcess"/>
    <dgm:cxn modelId="{031FA484-7614-4212-ACA3-4C5743D625FB}" type="presParOf" srcId="{8FFA7A4D-32D6-4A89-A2FB-96D83E661507}" destId="{91EA85B7-7140-464C-A326-C28A4040D225}" srcOrd="12" destOrd="0" presId="urn:microsoft.com/office/officeart/2008/layout/AscendingPictureAccentProcess"/>
    <dgm:cxn modelId="{B65FC2A4-C651-4C6A-95CF-33DB71CF2502}" type="presParOf" srcId="{8FFA7A4D-32D6-4A89-A2FB-96D83E661507}" destId="{7EA6D7CE-38A0-4436-8297-54D1B6B3F2FB}" srcOrd="13" destOrd="0" presId="urn:microsoft.com/office/officeart/2008/layout/AscendingPictureAccentProcess"/>
    <dgm:cxn modelId="{C70272C4-18C9-4E9F-B6A0-666A36BA4E2E}" type="presParOf" srcId="{8FFA7A4D-32D6-4A89-A2FB-96D83E661507}" destId="{1CC4DA22-5CF1-4B10-B406-A7761ED9367A}" srcOrd="14" destOrd="0" presId="urn:microsoft.com/office/officeart/2008/layout/AscendingPictureAccentProcess"/>
    <dgm:cxn modelId="{24CA0A08-D98A-4D28-8E99-670014940140}" type="presParOf" srcId="{1CC4DA22-5CF1-4B10-B406-A7761ED9367A}" destId="{DBBB6595-B2AE-4A68-8CC7-ECEF00A0DB9C}" srcOrd="0" destOrd="0" presId="urn:microsoft.com/office/officeart/2008/layout/AscendingPictureAccentProcess"/>
    <dgm:cxn modelId="{2D7B65B5-AF68-4B32-97D2-261CEA7A7BF1}" type="presParOf" srcId="{8FFA7A4D-32D6-4A89-A2FB-96D83E661507}" destId="{DAAF13E0-864D-4F59-805B-B7DAF852BFB0}" srcOrd="15" destOrd="0" presId="urn:microsoft.com/office/officeart/2008/layout/AscendingPictureAccentProcess"/>
    <dgm:cxn modelId="{8C6C4381-334E-45B2-BCBD-392C84E7876E}" type="presParOf" srcId="{8FFA7A4D-32D6-4A89-A2FB-96D83E661507}" destId="{917C9C4A-D04A-4DA7-BFDD-7F0CE5EB12E7}" srcOrd="16" destOrd="0" presId="urn:microsoft.com/office/officeart/2008/layout/AscendingPictureAccentProcess"/>
    <dgm:cxn modelId="{C181EDE6-4537-4CD2-8952-2E7677466F48}" type="presParOf" srcId="{917C9C4A-D04A-4DA7-BFDD-7F0CE5EB12E7}" destId="{E00F69E3-CD47-4D68-87CD-FFFA3E4D131B}" srcOrd="0" destOrd="0" presId="urn:microsoft.com/office/officeart/2008/layout/AscendingPictureAccentProcess"/>
    <dgm:cxn modelId="{3E2C6485-AD10-4649-A967-426304B39DEF}" type="presParOf" srcId="{8FFA7A4D-32D6-4A89-A2FB-96D83E661507}" destId="{FCF1EF91-3DEF-47DB-9501-91621AA47B74}" srcOrd="17" destOrd="0" presId="urn:microsoft.com/office/officeart/2008/layout/AscendingPictureAccentProcess"/>
    <dgm:cxn modelId="{A554E65C-39D2-42DC-9F4D-12FBC5C12BE2}" type="presParOf" srcId="{8FFA7A4D-32D6-4A89-A2FB-96D83E661507}" destId="{AB581301-515E-42C3-A34E-F38150E03ECC}" srcOrd="18" destOrd="0" presId="urn:microsoft.com/office/officeart/2008/layout/AscendingPictureAccentProcess"/>
    <dgm:cxn modelId="{43957CAF-4BC5-4ACB-9D39-56FF0833E881}" type="presParOf" srcId="{AB581301-515E-42C3-A34E-F38150E03ECC}" destId="{B5B0A000-34D7-449A-936D-7C1EFFDDA76B}" srcOrd="0" destOrd="0" presId="urn:microsoft.com/office/officeart/2008/layout/AscendingPictureAccentProcess"/>
    <dgm:cxn modelId="{DD92223A-CBDA-40D2-A554-1B93675FDA89}" type="presParOf" srcId="{8FFA7A4D-32D6-4A89-A2FB-96D83E661507}" destId="{44BBFFFD-7BA2-428C-AAF2-B0F0663AB3E6}" srcOrd="19" destOrd="0" presId="urn:microsoft.com/office/officeart/2008/layout/AscendingPictureAccentProcess"/>
    <dgm:cxn modelId="{066FAD2F-E51A-465E-B4CD-A1983109FFEF}" type="presParOf" srcId="{8FFA7A4D-32D6-4A89-A2FB-96D83E661507}" destId="{72DF95F6-6736-47D4-93F0-038CBFE34724}" srcOrd="20" destOrd="0" presId="urn:microsoft.com/office/officeart/2008/layout/AscendingPictureAccentProcess"/>
    <dgm:cxn modelId="{55235B56-5153-47B7-A63C-8851517E20B4}" type="presParOf" srcId="{72DF95F6-6736-47D4-93F0-038CBFE34724}" destId="{ACB212C3-B879-4351-9978-926456FCBE6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0CEC3-BC6E-4D4C-AC59-EB52E3402EC7}">
      <dsp:nvSpPr>
        <dsp:cNvPr id="0" name=""/>
        <dsp:cNvSpPr/>
      </dsp:nvSpPr>
      <dsp:spPr>
        <a:xfrm>
          <a:off x="3060673" y="4052053"/>
          <a:ext cx="95212" cy="9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5DD52-362A-4BD2-8BED-7985A6BF23FA}">
      <dsp:nvSpPr>
        <dsp:cNvPr id="0" name=""/>
        <dsp:cNvSpPr/>
      </dsp:nvSpPr>
      <dsp:spPr>
        <a:xfrm>
          <a:off x="2848583" y="4148762"/>
          <a:ext cx="95212" cy="9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8476B-CABD-4F24-A5A5-A9017D3EFF28}">
      <dsp:nvSpPr>
        <dsp:cNvPr id="0" name=""/>
        <dsp:cNvSpPr/>
      </dsp:nvSpPr>
      <dsp:spPr>
        <a:xfrm>
          <a:off x="2630222" y="4228378"/>
          <a:ext cx="95212" cy="9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F4787-2A37-40E5-AB43-8A800355338F}">
      <dsp:nvSpPr>
        <dsp:cNvPr id="0" name=""/>
        <dsp:cNvSpPr/>
      </dsp:nvSpPr>
      <dsp:spPr>
        <a:xfrm>
          <a:off x="2405589" y="4290452"/>
          <a:ext cx="95212" cy="9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C383D-62A3-4B6C-BADC-2D50E21A8D9E}">
      <dsp:nvSpPr>
        <dsp:cNvPr id="0" name=""/>
        <dsp:cNvSpPr/>
      </dsp:nvSpPr>
      <dsp:spPr>
        <a:xfrm>
          <a:off x="4052136" y="3244194"/>
          <a:ext cx="95212" cy="9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2C455-ED62-46AF-AACF-2C090E1756E0}">
      <dsp:nvSpPr>
        <dsp:cNvPr id="0" name=""/>
        <dsp:cNvSpPr/>
      </dsp:nvSpPr>
      <dsp:spPr>
        <a:xfrm>
          <a:off x="4617709" y="2058945"/>
          <a:ext cx="95212" cy="9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DA0AF-F28F-4024-8910-F40E242C774B}">
      <dsp:nvSpPr>
        <dsp:cNvPr id="0" name=""/>
        <dsp:cNvSpPr/>
      </dsp:nvSpPr>
      <dsp:spPr>
        <a:xfrm>
          <a:off x="4464913" y="579969"/>
          <a:ext cx="95212" cy="9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8B079-589C-4869-BAAA-1C64FC5D6FB0}">
      <dsp:nvSpPr>
        <dsp:cNvPr id="0" name=""/>
        <dsp:cNvSpPr/>
      </dsp:nvSpPr>
      <dsp:spPr>
        <a:xfrm>
          <a:off x="4600605" y="483710"/>
          <a:ext cx="95212" cy="9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A1BD5-7FD7-456A-9C44-FC9BA13B7D94}">
      <dsp:nvSpPr>
        <dsp:cNvPr id="0" name=""/>
        <dsp:cNvSpPr/>
      </dsp:nvSpPr>
      <dsp:spPr>
        <a:xfrm>
          <a:off x="4736297" y="387451"/>
          <a:ext cx="95212" cy="9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E2E6C-280C-4966-A4FA-94B179F17B6B}">
      <dsp:nvSpPr>
        <dsp:cNvPr id="0" name=""/>
        <dsp:cNvSpPr/>
      </dsp:nvSpPr>
      <dsp:spPr>
        <a:xfrm>
          <a:off x="4871989" y="483710"/>
          <a:ext cx="95212" cy="9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07852-AB71-4943-B780-4C3F7645D141}">
      <dsp:nvSpPr>
        <dsp:cNvPr id="0" name=""/>
        <dsp:cNvSpPr/>
      </dsp:nvSpPr>
      <dsp:spPr>
        <a:xfrm>
          <a:off x="5008251" y="579969"/>
          <a:ext cx="95212" cy="9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1E56B-69D1-43A4-B4C5-A11D445F05A3}">
      <dsp:nvSpPr>
        <dsp:cNvPr id="0" name=""/>
        <dsp:cNvSpPr/>
      </dsp:nvSpPr>
      <dsp:spPr>
        <a:xfrm>
          <a:off x="4736297" y="590765"/>
          <a:ext cx="95212" cy="9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A85B7-7140-464C-A326-C28A4040D225}">
      <dsp:nvSpPr>
        <dsp:cNvPr id="0" name=""/>
        <dsp:cNvSpPr/>
      </dsp:nvSpPr>
      <dsp:spPr>
        <a:xfrm>
          <a:off x="4736297" y="794079"/>
          <a:ext cx="95212" cy="95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6D7CE-38A0-4436-8297-54D1B6B3F2FB}">
      <dsp:nvSpPr>
        <dsp:cNvPr id="0" name=""/>
        <dsp:cNvSpPr/>
      </dsp:nvSpPr>
      <dsp:spPr>
        <a:xfrm>
          <a:off x="1862536" y="4481547"/>
          <a:ext cx="2049632" cy="5496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Industrijalizacija</a:t>
          </a:r>
        </a:p>
      </dsp:txBody>
      <dsp:txXfrm>
        <a:off x="1889369" y="4508380"/>
        <a:ext cx="1995966" cy="496001"/>
      </dsp:txXfrm>
    </dsp:sp>
    <dsp:sp modelId="{DBBB6595-B2AE-4A68-8CC7-ECEF00A0DB9C}">
      <dsp:nvSpPr>
        <dsp:cNvPr id="0" name=""/>
        <dsp:cNvSpPr/>
      </dsp:nvSpPr>
      <dsp:spPr>
        <a:xfrm>
          <a:off x="1294397" y="3979023"/>
          <a:ext cx="950413" cy="95044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F13E0-864D-4F59-805B-B7DAF852BFB0}">
      <dsp:nvSpPr>
        <dsp:cNvPr id="0" name=""/>
        <dsp:cNvSpPr/>
      </dsp:nvSpPr>
      <dsp:spPr>
        <a:xfrm>
          <a:off x="3702359" y="3818078"/>
          <a:ext cx="2049632" cy="5496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Urbanizacija</a:t>
          </a:r>
        </a:p>
      </dsp:txBody>
      <dsp:txXfrm>
        <a:off x="3729192" y="3844911"/>
        <a:ext cx="1995966" cy="496001"/>
      </dsp:txXfrm>
    </dsp:sp>
    <dsp:sp modelId="{E00F69E3-CD47-4D68-87CD-FFFA3E4D131B}">
      <dsp:nvSpPr>
        <dsp:cNvPr id="0" name=""/>
        <dsp:cNvSpPr/>
      </dsp:nvSpPr>
      <dsp:spPr>
        <a:xfrm>
          <a:off x="3134220" y="3278981"/>
          <a:ext cx="950413" cy="95044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1EF91-3DEF-47DB-9501-91621AA47B74}">
      <dsp:nvSpPr>
        <dsp:cNvPr id="0" name=""/>
        <dsp:cNvSpPr/>
      </dsp:nvSpPr>
      <dsp:spPr>
        <a:xfrm>
          <a:off x="4485723" y="2771820"/>
          <a:ext cx="2049632" cy="5496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9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Aglomeracija</a:t>
          </a:r>
        </a:p>
      </dsp:txBody>
      <dsp:txXfrm>
        <a:off x="4512556" y="2798653"/>
        <a:ext cx="1995966" cy="496001"/>
      </dsp:txXfrm>
    </dsp:sp>
    <dsp:sp modelId="{B5B0A000-34D7-449A-936D-7C1EFFDDA76B}">
      <dsp:nvSpPr>
        <dsp:cNvPr id="0" name=""/>
        <dsp:cNvSpPr/>
      </dsp:nvSpPr>
      <dsp:spPr>
        <a:xfrm>
          <a:off x="3917585" y="2232722"/>
          <a:ext cx="950413" cy="95044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BFFFD-7BA2-428C-AAF2-B0F0663AB3E6}">
      <dsp:nvSpPr>
        <dsp:cNvPr id="0" name=""/>
        <dsp:cNvSpPr/>
      </dsp:nvSpPr>
      <dsp:spPr>
        <a:xfrm>
          <a:off x="4829514" y="1525396"/>
          <a:ext cx="2049632" cy="5496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9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Satelitski gradovi</a:t>
          </a:r>
        </a:p>
      </dsp:txBody>
      <dsp:txXfrm>
        <a:off x="4856347" y="1552229"/>
        <a:ext cx="1995966" cy="496001"/>
      </dsp:txXfrm>
    </dsp:sp>
    <dsp:sp modelId="{ACB212C3-B879-4351-9978-926456FCBE62}">
      <dsp:nvSpPr>
        <dsp:cNvPr id="0" name=""/>
        <dsp:cNvSpPr/>
      </dsp:nvSpPr>
      <dsp:spPr>
        <a:xfrm>
          <a:off x="4261376" y="986299"/>
          <a:ext cx="950413" cy="95044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24.7.2021.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1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464" y="2311076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hr-HR" sz="7200" b="1" dirty="0"/>
              <a:t>Gradovi i gradski način života</a:t>
            </a:r>
            <a:endParaRPr lang="x-none" sz="7200" b="1" dirty="0"/>
          </a:p>
        </p:txBody>
      </p:sp>
      <p:pic>
        <p:nvPicPr>
          <p:cNvPr id="5" name="Slika 4" descr="Slika na kojoj se prikazuje tekst, silueta&#10;&#10;Opis je automatski generiran">
            <a:extLst>
              <a:ext uri="{FF2B5EF4-FFF2-40B4-BE49-F238E27FC236}">
                <a16:creationId xmlns:a16="http://schemas.microsoft.com/office/drawing/2014/main" id="{11C5CE7C-1AAE-401B-9ED3-4335DB27F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8676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BA720FAE-83D4-4859-B4F3-3934FC6B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196" y="1306251"/>
            <a:ext cx="3932237" cy="616334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+mn-lt"/>
              </a:rPr>
              <a:t>Globalni gradovi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318F421-8DF8-4AA7-9A78-597DE9017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600" y="2050741"/>
            <a:ext cx="10550263" cy="464302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 gradovi čiji se utjecaj osjeća u široj međunarodnoj zajednici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Izdvajaju se na osnovu:</a:t>
            </a:r>
          </a:p>
          <a:p>
            <a:r>
              <a:rPr lang="hr-HR" sz="2200" dirty="0"/>
              <a:t>	1. broja multinacionalnih kompanija i banaka</a:t>
            </a:r>
          </a:p>
          <a:p>
            <a:r>
              <a:rPr lang="hr-HR" sz="2200" dirty="0"/>
              <a:t>		2. broja međunarodnih političkih, gospodarskih i ostalih udruženja</a:t>
            </a:r>
          </a:p>
          <a:p>
            <a:r>
              <a:rPr lang="hr-HR" sz="2200" dirty="0"/>
              <a:t>	3. snage uslužnog sektora</a:t>
            </a:r>
          </a:p>
          <a:p>
            <a:r>
              <a:rPr lang="hr-HR" sz="2200" dirty="0"/>
              <a:t>		4. prometne, političke, kulturne važnosti</a:t>
            </a:r>
          </a:p>
          <a:p>
            <a:r>
              <a:rPr lang="hr-HR" sz="2200" dirty="0"/>
              <a:t>	5. populacijske veličine (broja stanovnika)</a:t>
            </a:r>
          </a:p>
          <a:p>
            <a:endParaRPr lang="hr-HR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vodeći gradovi 2019. godine su: </a:t>
            </a:r>
          </a:p>
          <a:p>
            <a:pPr lvl="2"/>
            <a:r>
              <a:rPr lang="hr-HR" sz="2200" dirty="0"/>
              <a:t>London, Pariz, Bruxelles, Berlin, Madrid, </a:t>
            </a:r>
          </a:p>
          <a:p>
            <a:pPr lvl="2"/>
            <a:r>
              <a:rPr lang="hr-HR" sz="2200" dirty="0"/>
              <a:t>Moskva, Amsterdam, Barcelona i Beč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2" name="Oblak 1">
            <a:extLst>
              <a:ext uri="{FF2B5EF4-FFF2-40B4-BE49-F238E27FC236}">
                <a16:creationId xmlns:a16="http://schemas.microsoft.com/office/drawing/2014/main" id="{1A7039E6-BDCE-4AA3-AE70-AF9BB196A7B6}"/>
              </a:ext>
            </a:extLst>
          </p:cNvPr>
          <p:cNvSpPr/>
          <p:nvPr/>
        </p:nvSpPr>
        <p:spPr>
          <a:xfrm>
            <a:off x="6175899" y="5241599"/>
            <a:ext cx="2671608" cy="1452163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Pronađi ih na geografskoj karti</a:t>
            </a:r>
          </a:p>
        </p:txBody>
      </p:sp>
    </p:spTree>
    <p:extLst>
      <p:ext uri="{BB962C8B-B14F-4D97-AF65-F5344CB8AC3E}">
        <p14:creationId xmlns:p14="http://schemas.microsoft.com/office/powerpoint/2010/main" val="26149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443" y="1363398"/>
            <a:ext cx="10515600" cy="585042"/>
          </a:xfrm>
        </p:spPr>
        <p:txBody>
          <a:bodyPr>
            <a:normAutofit fontScale="90000"/>
          </a:bodyPr>
          <a:lstStyle/>
          <a:p>
            <a:r>
              <a:rPr lang="hr-HR" dirty="0"/>
              <a:t>Ponavljanje</a:t>
            </a:r>
            <a:endParaRPr lang="x-none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DA91E74-3DB3-4BC2-9012-04B9F054D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215" y="2347834"/>
            <a:ext cx="10515600" cy="365773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Pod utjecajem kojih kultura su se razvili prvi gradovi u Europi?</a:t>
            </a:r>
          </a:p>
          <a:p>
            <a:pPr marL="457200" indent="-457200"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Oko čega se razvijaju gradovi u srednjem vijeku? Navedi jedan takav grad.</a:t>
            </a:r>
          </a:p>
          <a:p>
            <a:pPr marL="457200" indent="-457200"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Kako je proces industrijalizacije utjecao na razvoj gradova?</a:t>
            </a:r>
          </a:p>
          <a:p>
            <a:pPr marL="457200" indent="-457200"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Što je to stupanj urbanizacije?</a:t>
            </a:r>
          </a:p>
          <a:p>
            <a:pPr marL="457200" indent="-457200"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Na osnovu kojih čimbenika izdvajamo globalne gradove? </a:t>
            </a:r>
          </a:p>
          <a:p>
            <a:r>
              <a:rPr lang="hr-HR" dirty="0">
                <a:solidFill>
                  <a:schemeClr val="tx1"/>
                </a:solidFill>
              </a:rPr>
              <a:t>       Navedi neke globalne gradove.</a:t>
            </a:r>
          </a:p>
          <a:p>
            <a:r>
              <a:rPr lang="hr-HR" dirty="0">
                <a:solidFill>
                  <a:schemeClr val="tx1"/>
                </a:solidFill>
              </a:rPr>
              <a:t>6.    Koji su problemi velikih gradova?</a:t>
            </a:r>
          </a:p>
          <a:p>
            <a:pPr marL="457200" indent="-457200">
              <a:buAutoNum type="arabicPeriod"/>
            </a:pPr>
            <a:endParaRPr lang="hr-HR" dirty="0"/>
          </a:p>
          <a:p>
            <a:pPr marL="457200" indent="-457200">
              <a:buAutoNum type="arabicPeriod"/>
            </a:pPr>
            <a:endParaRPr lang="hr-HR" dirty="0"/>
          </a:p>
          <a:p>
            <a:pPr marL="457200" indent="-457200">
              <a:buAutoNum type="arabicPeriod"/>
            </a:pPr>
            <a:endParaRPr lang="hr-HR" dirty="0"/>
          </a:p>
          <a:p>
            <a:pPr marL="457200" indent="-45720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5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Izradio</a:t>
            </a:r>
            <a:r>
              <a:rPr lang="hr-HR"/>
              <a:t>: Damir </a:t>
            </a:r>
            <a:r>
              <a:rPr lang="hr-HR" dirty="0"/>
              <a:t>Vinković, prof.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2386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154" y="877690"/>
            <a:ext cx="9725320" cy="1655763"/>
          </a:xfrm>
        </p:spPr>
        <p:txBody>
          <a:bodyPr>
            <a:normAutofit/>
          </a:bodyPr>
          <a:lstStyle/>
          <a:p>
            <a:r>
              <a:rPr kumimoji="0" lang="hr-H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Nakon današnjeg sata moći ćete…</a:t>
            </a:r>
            <a:endParaRPr lang="x-none" sz="5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42D4AA-635D-4085-9E75-B79353C56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154" y="3122327"/>
            <a:ext cx="9583918" cy="140244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hr-HR" dirty="0"/>
              <a:t>objasniti utjecaj industrijalizacije na urbanizaciju i stvaranje urbanih regija</a:t>
            </a: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352" y="2390880"/>
            <a:ext cx="10454070" cy="964421"/>
          </a:xfrm>
        </p:spPr>
        <p:txBody>
          <a:bodyPr/>
          <a:lstStyle/>
          <a:p>
            <a:r>
              <a:rPr lang="hr-HR" dirty="0">
                <a:latin typeface="+mn-lt"/>
              </a:rPr>
              <a:t>Prisjetimo se…</a:t>
            </a:r>
            <a:endParaRPr lang="x-none" dirty="0">
              <a:latin typeface="+mn-lt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358587-E138-49B3-8BF5-DB0BFAB5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9423" y="3493901"/>
            <a:ext cx="10515600" cy="380632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Objasni sljedeće pojmove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D420D7C9-FF23-4D2F-B05F-1C72AAD0D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539991"/>
              </p:ext>
            </p:extLst>
          </p:nvPr>
        </p:nvGraphicFramePr>
        <p:xfrm>
          <a:off x="3342290" y="1198948"/>
          <a:ext cx="81735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AA2BEB9D-443B-4FAE-AFB8-137497C2E2B8}"/>
              </a:ext>
            </a:extLst>
          </p:cNvPr>
          <p:cNvSpPr/>
          <p:nvPr/>
        </p:nvSpPr>
        <p:spPr>
          <a:xfrm>
            <a:off x="7525407" y="1460938"/>
            <a:ext cx="1481959" cy="7024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805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2" y="1275953"/>
            <a:ext cx="10515600" cy="770868"/>
          </a:xfrm>
        </p:spPr>
        <p:txBody>
          <a:bodyPr>
            <a:normAutofit/>
          </a:bodyPr>
          <a:lstStyle/>
          <a:p>
            <a:r>
              <a:rPr lang="hr-HR" dirty="0">
                <a:latin typeface="+mn-lt"/>
              </a:rPr>
              <a:t>Razvoj gradova u Europa</a:t>
            </a:r>
            <a:endParaRPr lang="x-none" dirty="0">
              <a:latin typeface="+mn-lt"/>
            </a:endParaRP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CEBB69B2-FC26-49A7-8BDB-5C8C1AB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1322" y="2333029"/>
            <a:ext cx="5181600" cy="39182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200" dirty="0"/>
              <a:t>duga tradicija gradskog načina života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prvi gradovi nastali su u starom vijeku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200" dirty="0"/>
              <a:t>na jugoistoku su se razvili pretežno pod utjecajem grčke civilizacije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200" dirty="0"/>
              <a:t>na zapadu, jugu i dijelu Srednje Europe pod utjecajem rimske civilizacije</a:t>
            </a:r>
          </a:p>
          <a:p>
            <a:endParaRPr lang="hr-HR" dirty="0"/>
          </a:p>
        </p:txBody>
      </p:sp>
      <p:pic>
        <p:nvPicPr>
          <p:cNvPr id="1026" name="Picture 2" descr="Greek Theatre, Greece, Antique">
            <a:extLst>
              <a:ext uri="{FF2B5EF4-FFF2-40B4-BE49-F238E27FC236}">
                <a16:creationId xmlns:a16="http://schemas.microsoft.com/office/drawing/2014/main" id="{26748F61-114C-441E-AC10-8A4F915B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26" y="1275953"/>
            <a:ext cx="4776248" cy="268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Rome, Italy, Colosseo, Coliseum, Gladiators, Building">
            <a:extLst>
              <a:ext uri="{FF2B5EF4-FFF2-40B4-BE49-F238E27FC236}">
                <a16:creationId xmlns:a16="http://schemas.microsoft.com/office/drawing/2014/main" id="{2A48DC08-1AE0-4D88-941B-772E69CC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26" y="4045208"/>
            <a:ext cx="4776249" cy="268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D7912D5F-84D5-4D25-9F18-B3E2A87CAD36}"/>
              </a:ext>
            </a:extLst>
          </p:cNvPr>
          <p:cNvSpPr/>
          <p:nvPr/>
        </p:nvSpPr>
        <p:spPr>
          <a:xfrm>
            <a:off x="8605726" y="1336205"/>
            <a:ext cx="1764704" cy="3251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Grčki amfiteatar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BD02EBA-A019-4EC9-BEA2-F7A57FEC38B1}"/>
              </a:ext>
            </a:extLst>
          </p:cNvPr>
          <p:cNvSpPr/>
          <p:nvPr/>
        </p:nvSpPr>
        <p:spPr>
          <a:xfrm>
            <a:off x="7308000" y="6372000"/>
            <a:ext cx="1813088" cy="3205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Rimski </a:t>
            </a:r>
            <a:r>
              <a:rPr lang="hr-HR" dirty="0" err="1"/>
              <a:t>koloseum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0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D969C6D-D775-4D6B-9260-AA784F8F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537811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A42C56-15D8-45F9-8B6C-CC445018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745" y="2008452"/>
            <a:ext cx="3932237" cy="3635604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200" dirty="0">
                <a:solidFill>
                  <a:prstClr val="black"/>
                </a:solidFill>
                <a:latin typeface="Calibri"/>
              </a:rPr>
              <a:t>k</a:t>
            </a:r>
            <a:r>
              <a:rPr kumimoji="0" lang="hr-H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roz</a:t>
            </a: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srednji vijek nastaju gradovi oko burgova i samostana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hr-HR" dirty="0"/>
          </a:p>
        </p:txBody>
      </p:sp>
      <p:pic>
        <p:nvPicPr>
          <p:cNvPr id="2050" name="Picture 2" descr="Salzburg, The City Of Mozart, Mozart">
            <a:extLst>
              <a:ext uri="{FF2B5EF4-FFF2-40B4-BE49-F238E27FC236}">
                <a16:creationId xmlns:a16="http://schemas.microsoft.com/office/drawing/2014/main" id="{E01BDC09-2DFB-4E56-AC85-1568DFBD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99" y="1355909"/>
            <a:ext cx="3500411" cy="231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mburg, Port, Elbe, Ship, Port Of Hamburg">
            <a:extLst>
              <a:ext uri="{FF2B5EF4-FFF2-40B4-BE49-F238E27FC236}">
                <a16:creationId xmlns:a16="http://schemas.microsoft.com/office/drawing/2014/main" id="{8356A138-F82F-494D-BDE3-CC1961EA2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22" y="1361966"/>
            <a:ext cx="3326646" cy="231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rasbourg, France, Alsace, Truss, Water Channel">
            <a:extLst>
              <a:ext uri="{FF2B5EF4-FFF2-40B4-BE49-F238E27FC236}">
                <a16:creationId xmlns:a16="http://schemas.microsoft.com/office/drawing/2014/main" id="{45248D38-01AA-4701-9F49-F5E151ED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21" y="3937603"/>
            <a:ext cx="3311004" cy="22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gdeburg, Saxony-Anhalt, City, Elbe, River, City View">
            <a:extLst>
              <a:ext uri="{FF2B5EF4-FFF2-40B4-BE49-F238E27FC236}">
                <a16:creationId xmlns:a16="http://schemas.microsoft.com/office/drawing/2014/main" id="{10DE6E88-79C2-492A-A944-C34003C5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4" y="3937603"/>
            <a:ext cx="3503186" cy="22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ak 1">
            <a:extLst>
              <a:ext uri="{FF2B5EF4-FFF2-40B4-BE49-F238E27FC236}">
                <a16:creationId xmlns:a16="http://schemas.microsoft.com/office/drawing/2014/main" id="{82A08D8D-BB2B-44BA-8A8E-6EB5E7AD6925}"/>
              </a:ext>
            </a:extLst>
          </p:cNvPr>
          <p:cNvSpPr/>
          <p:nvPr/>
        </p:nvSpPr>
        <p:spPr>
          <a:xfrm>
            <a:off x="487626" y="3429000"/>
            <a:ext cx="3824901" cy="176327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200" dirty="0">
                <a:solidFill>
                  <a:prstClr val="black"/>
                </a:solidFill>
                <a:latin typeface="Calibri"/>
              </a:rPr>
              <a:t>Poznaješ li neki grad koji u svom nazivu ima riječ burg?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94BF797-DE8E-4D2E-9AC1-B6A9C1248475}"/>
              </a:ext>
            </a:extLst>
          </p:cNvPr>
          <p:cNvSpPr txBox="1"/>
          <p:nvPr/>
        </p:nvSpPr>
        <p:spPr>
          <a:xfrm>
            <a:off x="6096000" y="3336233"/>
            <a:ext cx="1649727" cy="378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Salzburg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A765FC6-0F8E-4B63-BD8A-F836D971BA70}"/>
              </a:ext>
            </a:extLst>
          </p:cNvPr>
          <p:cNvSpPr txBox="1"/>
          <p:nvPr/>
        </p:nvSpPr>
        <p:spPr>
          <a:xfrm>
            <a:off x="5984541" y="5791200"/>
            <a:ext cx="143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Magdeburg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6D833E0-01A8-4BF1-B3C1-47CD0C83FFF8}"/>
              </a:ext>
            </a:extLst>
          </p:cNvPr>
          <p:cNvSpPr txBox="1"/>
          <p:nvPr/>
        </p:nvSpPr>
        <p:spPr>
          <a:xfrm>
            <a:off x="9576071" y="5791200"/>
            <a:ext cx="132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Strasbourg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39D9428-B709-4DD4-85BD-29209F65A8F3}"/>
              </a:ext>
            </a:extLst>
          </p:cNvPr>
          <p:cNvSpPr txBox="1"/>
          <p:nvPr/>
        </p:nvSpPr>
        <p:spPr>
          <a:xfrm>
            <a:off x="9726174" y="3325723"/>
            <a:ext cx="172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Hamburg</a:t>
            </a:r>
          </a:p>
        </p:txBody>
      </p:sp>
    </p:spTree>
    <p:extLst>
      <p:ext uri="{BB962C8B-B14F-4D97-AF65-F5344CB8AC3E}">
        <p14:creationId xmlns:p14="http://schemas.microsoft.com/office/powerpoint/2010/main" val="34933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3580BCC-29C1-4A23-A8D8-F4888488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29" y="1296350"/>
            <a:ext cx="12266611" cy="1177047"/>
          </a:xfrm>
        </p:spPr>
        <p:txBody>
          <a:bodyPr>
            <a:noAutofit/>
          </a:bodyPr>
          <a:lstStyle/>
          <a:p>
            <a:pPr algn="ctr"/>
            <a:r>
              <a:rPr lang="hr-HR" sz="4400" dirty="0">
                <a:latin typeface="+mn-lt"/>
              </a:rPr>
              <a:t>Razvoj gradova pod utjecajem industrijalizacije</a:t>
            </a:r>
          </a:p>
        </p:txBody>
      </p:sp>
      <p:sp>
        <p:nvSpPr>
          <p:cNvPr id="6" name="Rezervirano mjesto teksta 4">
            <a:extLst>
              <a:ext uri="{FF2B5EF4-FFF2-40B4-BE49-F238E27FC236}">
                <a16:creationId xmlns:a16="http://schemas.microsoft.com/office/drawing/2014/main" id="{9C8C69B5-793A-44AB-927F-BC99F054F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071" y="2231324"/>
            <a:ext cx="5506874" cy="382945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naglo se smanjuje broj i udio zaposlenih u primarnom sektoru  (proces deagrarizacije)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stanovništvo djelomično napušta selo i preseljava se u grad (proces deruralizacije)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posljedica ovih procesa je povećanje broja i udjela gradskog stanovništva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200" dirty="0"/>
              <a:t>Industrijska etapa urbanizacije</a:t>
            </a:r>
          </a:p>
        </p:txBody>
      </p:sp>
      <p:pic>
        <p:nvPicPr>
          <p:cNvPr id="3074" name="Picture 2" descr="England, Shaftesbury, United Kingdom, British">
            <a:extLst>
              <a:ext uri="{FF2B5EF4-FFF2-40B4-BE49-F238E27FC236}">
                <a16:creationId xmlns:a16="http://schemas.microsoft.com/office/drawing/2014/main" id="{BCE2E66D-8DA1-4F49-92C9-06E0B50C5F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57" y="2556920"/>
            <a:ext cx="5025532" cy="3355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92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BE63E41-C7EA-46D9-AD85-C6F064E1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554" y="1335533"/>
            <a:ext cx="12529983" cy="835175"/>
          </a:xfrm>
        </p:spPr>
        <p:txBody>
          <a:bodyPr>
            <a:noAutofit/>
          </a:bodyPr>
          <a:lstStyle/>
          <a:p>
            <a:r>
              <a:rPr lang="hr-HR" sz="4400" dirty="0" err="1">
                <a:latin typeface="+mn-lt"/>
              </a:rPr>
              <a:t>Poslijeindustrijska</a:t>
            </a:r>
            <a:r>
              <a:rPr lang="hr-HR" sz="4400" dirty="0">
                <a:latin typeface="+mn-lt"/>
              </a:rPr>
              <a:t> etapa razvoja gradova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C16833C-4097-45A2-99B3-454697D18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6708" y="2358060"/>
            <a:ext cx="5258637" cy="38002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sve veće zapošljavanje u tercijarnim (uslužnim) djelatnostima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razvoj prometa dovodi do promjene mjesta rada bez promjene mjesta stanovanja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gradovi postaju prenapučeni – problem gužva, buka, zagađenje, nedostatak prostora…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4098" name="Picture 2" descr="Tgv, France, Railway, Fast Traffic, Remote Traffic">
            <a:extLst>
              <a:ext uri="{FF2B5EF4-FFF2-40B4-BE49-F238E27FC236}">
                <a16:creationId xmlns:a16="http://schemas.microsoft.com/office/drawing/2014/main" id="{18875D6E-D4FC-442A-8F4F-39DF08B02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6" y="1923234"/>
            <a:ext cx="3320365" cy="221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lps, Bavaria, Autobahn, Germany">
            <a:extLst>
              <a:ext uri="{FF2B5EF4-FFF2-40B4-BE49-F238E27FC236}">
                <a16:creationId xmlns:a16="http://schemas.microsoft.com/office/drawing/2014/main" id="{38BF1BBF-987F-4730-BD9A-C7F4BFE2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7" y="4337338"/>
            <a:ext cx="3320366" cy="225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53056E63-6B5A-410C-9911-D4B7766F3350}"/>
              </a:ext>
            </a:extLst>
          </p:cNvPr>
          <p:cNvSpPr/>
          <p:nvPr/>
        </p:nvSpPr>
        <p:spPr>
          <a:xfrm>
            <a:off x="5135419" y="3897745"/>
            <a:ext cx="4368800" cy="96058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Koje su vrste prometa omogućile ovaj načina rada?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22D7C75E-5A24-4E8F-94D9-869CF36B1A97}"/>
              </a:ext>
            </a:extLst>
          </p:cNvPr>
          <p:cNvSpPr/>
          <p:nvPr/>
        </p:nvSpPr>
        <p:spPr>
          <a:xfrm>
            <a:off x="693216" y="4004376"/>
            <a:ext cx="2290618" cy="24037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TGV vlak (Francuska)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56AF3BA1-118A-43D9-9961-E6135EC02268}"/>
              </a:ext>
            </a:extLst>
          </p:cNvPr>
          <p:cNvSpPr/>
          <p:nvPr/>
        </p:nvSpPr>
        <p:spPr>
          <a:xfrm>
            <a:off x="598107" y="6527543"/>
            <a:ext cx="2521527" cy="26281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Autobahn</a:t>
            </a:r>
            <a:r>
              <a:rPr lang="hr-HR" dirty="0"/>
              <a:t> (Njemačka)</a:t>
            </a:r>
          </a:p>
        </p:txBody>
      </p:sp>
    </p:spTree>
    <p:extLst>
      <p:ext uri="{BB962C8B-B14F-4D97-AF65-F5344CB8AC3E}">
        <p14:creationId xmlns:p14="http://schemas.microsoft.com/office/powerpoint/2010/main" val="13162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8944EB3-4E61-42CA-9C96-83B11EAF2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909" y="1524195"/>
            <a:ext cx="9276063" cy="374190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sve se više ljudi seli u manje gradove u okolici ili ruralna (seoska) područja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širi se gradski način života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stvaraju se velika urbanizirana područja sa središnjim gradom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okolica se urbanizira s manjim, satelitskim gradovima</a:t>
            </a:r>
          </a:p>
        </p:txBody>
      </p:sp>
      <p:pic>
        <p:nvPicPr>
          <p:cNvPr id="5122" name="Picture 2" descr="Paris, France, Eiffel Tower, Night, City, Megalopolis">
            <a:extLst>
              <a:ext uri="{FF2B5EF4-FFF2-40B4-BE49-F238E27FC236}">
                <a16:creationId xmlns:a16="http://schemas.microsoft.com/office/drawing/2014/main" id="{63A66756-C880-4A65-BFD7-73E0DB405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80" y="3703259"/>
            <a:ext cx="6290685" cy="3125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460C31F7-3DDB-44A3-8595-871D0D8FF742}"/>
              </a:ext>
            </a:extLst>
          </p:cNvPr>
          <p:cNvSpPr/>
          <p:nvPr/>
        </p:nvSpPr>
        <p:spPr>
          <a:xfrm>
            <a:off x="724291" y="2318327"/>
            <a:ext cx="3740727" cy="3879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Zašto? Gdje su ljudi zaposleni?</a:t>
            </a:r>
          </a:p>
        </p:txBody>
      </p:sp>
    </p:spTree>
    <p:extLst>
      <p:ext uri="{BB962C8B-B14F-4D97-AF65-F5344CB8AC3E}">
        <p14:creationId xmlns:p14="http://schemas.microsoft.com/office/powerpoint/2010/main" val="2594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karta&#10;&#10;Opis je automatski generiran">
            <a:extLst>
              <a:ext uri="{FF2B5EF4-FFF2-40B4-BE49-F238E27FC236}">
                <a16:creationId xmlns:a16="http://schemas.microsoft.com/office/drawing/2014/main" id="{A8DEAAD6-239B-4396-9F1A-025F999FC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4465" y="1390649"/>
            <a:ext cx="6034471" cy="5276481"/>
          </a:xfr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D44A9A3-457F-467D-976B-20157D5F6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538" y="2257005"/>
            <a:ext cx="4699878" cy="3848911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udio gradskog stanovništva u ukupnoj populaciji naziva se </a:t>
            </a:r>
            <a:r>
              <a:rPr lang="hr-HR" sz="2200" b="1" i="1" dirty="0"/>
              <a:t>stupanj urbanizacije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Promotri kartu i navedi koje su države imale najviši stupanj urbanizacije 2018. godine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0026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23746</TotalTime>
  <Words>432</Words>
  <Application>Microsoft Office PowerPoint</Application>
  <PresentationFormat>Široki zaslon</PresentationFormat>
  <Paragraphs>74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Calibri Light</vt:lpstr>
      <vt:lpstr>Arial</vt:lpstr>
      <vt:lpstr>Calibri</vt:lpstr>
      <vt:lpstr>Wingdings</vt:lpstr>
      <vt:lpstr>Office Theme</vt:lpstr>
      <vt:lpstr>Gradovi i gradski način života</vt:lpstr>
      <vt:lpstr>Nakon današnjeg sata moći ćete…</vt:lpstr>
      <vt:lpstr>Prisjetimo se…</vt:lpstr>
      <vt:lpstr>Razvoj gradova u Europa</vt:lpstr>
      <vt:lpstr>  </vt:lpstr>
      <vt:lpstr>Razvoj gradova pod utjecajem industrijalizacije</vt:lpstr>
      <vt:lpstr>Poslijeindustrijska etapa razvoja gradova</vt:lpstr>
      <vt:lpstr>PowerPoint prezentacija</vt:lpstr>
      <vt:lpstr>PowerPoint prezentacija</vt:lpstr>
      <vt:lpstr>Globalni gradovi</vt:lpstr>
      <vt:lpstr>Ponavljanje</vt:lpstr>
      <vt:lpstr>Izradio: Damir Vinković, prof.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damir vinković</cp:lastModifiedBy>
  <cp:revision>71</cp:revision>
  <dcterms:created xsi:type="dcterms:W3CDTF">2021-01-04T08:54:24Z</dcterms:created>
  <dcterms:modified xsi:type="dcterms:W3CDTF">2021-07-24T18:47:00Z</dcterms:modified>
</cp:coreProperties>
</file>